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1148" r:id="rId5"/>
    <p:sldId id="1224" r:id="rId6"/>
    <p:sldId id="1225" r:id="rId7"/>
    <p:sldId id="1226" r:id="rId8"/>
    <p:sldId id="1227" r:id="rId9"/>
    <p:sldId id="1228" r:id="rId10"/>
    <p:sldId id="1229" r:id="rId11"/>
    <p:sldId id="1230" r:id="rId12"/>
    <p:sldId id="1231" r:id="rId13"/>
    <p:sldId id="1232" r:id="rId14"/>
    <p:sldId id="123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22E8F-B542-4183-98BD-40646E57C2B2}" type="datetimeFigureOut">
              <a:rPr lang="en-CA" smtClean="0"/>
              <a:t>2022-11-14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C2EFF-C338-445F-ACF9-ACDEE3CE8A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1126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DC4925-E2F4-3B47-80A8-D5B3B40C02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21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" y="3"/>
            <a:ext cx="12189178" cy="685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7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" y="1172650"/>
            <a:ext cx="12192000" cy="52450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2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6953" y="6519909"/>
            <a:ext cx="702734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50">
                <a:solidFill>
                  <a:srgbClr val="504C4C"/>
                </a:solidFill>
                <a:latin typeface="Arial"/>
              </a:defRPr>
            </a:lvl1pPr>
          </a:lstStyle>
          <a:p>
            <a:fld id="{FD672053-D07A-C241-8544-9AF36918B7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448226" y="1532464"/>
            <a:ext cx="11311461" cy="4614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3A3C3C"/>
                </a:solidFill>
              </a:defRPr>
            </a:lvl1pPr>
            <a:lvl2pPr>
              <a:defRPr>
                <a:solidFill>
                  <a:srgbClr val="3A3C3C"/>
                </a:solidFill>
              </a:defRPr>
            </a:lvl2pPr>
            <a:lvl3pPr>
              <a:defRPr>
                <a:solidFill>
                  <a:srgbClr val="3A3C3C"/>
                </a:solidFill>
              </a:defRPr>
            </a:lvl3pPr>
            <a:lvl4pPr>
              <a:defRPr>
                <a:solidFill>
                  <a:srgbClr val="3A3C3C"/>
                </a:solidFill>
              </a:defRPr>
            </a:lvl4pPr>
            <a:lvl5pPr>
              <a:defRPr>
                <a:solidFill>
                  <a:srgbClr val="3A3C3C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  <a:p>
            <a:pPr lvl="4"/>
            <a:endParaRPr lang="en-AU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601977" y="151179"/>
            <a:ext cx="9977587" cy="7801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568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6953" y="6519909"/>
            <a:ext cx="702734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50">
                <a:solidFill>
                  <a:srgbClr val="504C4C"/>
                </a:solidFill>
                <a:latin typeface="Arial"/>
              </a:defRPr>
            </a:lvl1pPr>
          </a:lstStyle>
          <a:p>
            <a:fld id="{FD672053-D07A-C241-8544-9AF36918B7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448226" y="1532464"/>
            <a:ext cx="11311461" cy="4614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3A3C3C"/>
                </a:solidFill>
              </a:defRPr>
            </a:lvl1pPr>
            <a:lvl2pPr>
              <a:defRPr>
                <a:solidFill>
                  <a:srgbClr val="3A3C3C"/>
                </a:solidFill>
              </a:defRPr>
            </a:lvl2pPr>
            <a:lvl3pPr>
              <a:defRPr>
                <a:solidFill>
                  <a:srgbClr val="3A3C3C"/>
                </a:solidFill>
              </a:defRPr>
            </a:lvl3pPr>
            <a:lvl4pPr>
              <a:defRPr>
                <a:solidFill>
                  <a:srgbClr val="3A3C3C"/>
                </a:solidFill>
              </a:defRPr>
            </a:lvl4pPr>
            <a:lvl5pPr>
              <a:defRPr>
                <a:solidFill>
                  <a:srgbClr val="3A3C3C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  <a:p>
            <a:pPr lvl="4"/>
            <a:endParaRPr lang="en-AU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601977" y="151179"/>
            <a:ext cx="9977587" cy="7801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187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" y="5248"/>
            <a:ext cx="12189178" cy="6852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285B23-A96B-6ED0-C348-6A6BFB1346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0032" y="559469"/>
            <a:ext cx="4902950" cy="227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56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 NOT USE Case_stu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887385" y="1057275"/>
            <a:ext cx="6995582" cy="4787900"/>
          </a:xfrm>
        </p:spPr>
        <p:txBody>
          <a:bodyPr/>
          <a:lstStyle>
            <a:lvl1pPr>
              <a:defRPr sz="1137"/>
            </a:lvl1pPr>
            <a:lvl2pPr>
              <a:defRPr sz="1137"/>
            </a:lvl2pPr>
            <a:lvl3pPr>
              <a:defRPr sz="975"/>
            </a:lvl3pPr>
            <a:lvl4pPr>
              <a:defRPr sz="893"/>
            </a:lvl4pPr>
            <a:lvl5pPr>
              <a:defRPr sz="89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3267" y="6137279"/>
            <a:ext cx="1416050" cy="377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05D25-0650-4A54-A68F-203DCF5005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879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text_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5"/>
          <p:cNvSpPr/>
          <p:nvPr userDrawn="1"/>
        </p:nvSpPr>
        <p:spPr>
          <a:xfrm>
            <a:off x="12306302" y="57151"/>
            <a:ext cx="2421467" cy="723270"/>
          </a:xfrm>
          <a:prstGeom prst="snip1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81" tIns="58481" rIns="58481" bIns="58481">
            <a:spAutoFit/>
          </a:bodyPr>
          <a:lstStyle/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853" b="1" dirty="0">
                <a:solidFill>
                  <a:schemeClr val="accent1"/>
                </a:solidFill>
              </a:rPr>
              <a:t>Body text_vertical image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b="1" dirty="0">
                <a:solidFill>
                  <a:schemeClr val="tx1"/>
                </a:solidFill>
              </a:rPr>
              <a:t>What’s this layout for?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dirty="0">
                <a:solidFill>
                  <a:schemeClr val="tx1"/>
                </a:solidFill>
              </a:rPr>
              <a:t>Use this slide to insert text on the left and a portrait image on the right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17035" y="1057275"/>
            <a:ext cx="5255685" cy="478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7310969" y="1057275"/>
            <a:ext cx="4572000" cy="4787900"/>
          </a:xfrm>
        </p:spPr>
        <p:txBody>
          <a:bodyPr rtlCol="0">
            <a:noAutofit/>
          </a:bodyPr>
          <a:lstStyle/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313267" y="6137279"/>
            <a:ext cx="1416050" cy="377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2C0DC-2C78-4FAF-8A7E-584F94CB517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53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eft_body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5"/>
          <p:cNvSpPr/>
          <p:nvPr userDrawn="1"/>
        </p:nvSpPr>
        <p:spPr>
          <a:xfrm>
            <a:off x="12306302" y="57152"/>
            <a:ext cx="2578100" cy="693591"/>
          </a:xfrm>
          <a:prstGeom prst="snip1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81" tIns="58481" rIns="58481" bIns="58481">
            <a:spAutoFit/>
          </a:bodyPr>
          <a:lstStyle/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853" b="1" dirty="0">
                <a:solidFill>
                  <a:schemeClr val="accent1"/>
                </a:solidFill>
              </a:rPr>
              <a:t>Blank left_body text right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b="1" dirty="0">
                <a:solidFill>
                  <a:schemeClr val="tx1"/>
                </a:solidFill>
              </a:rPr>
              <a:t>What’s this layout for?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dirty="0">
                <a:solidFill>
                  <a:schemeClr val="tx1"/>
                </a:solidFill>
              </a:rPr>
              <a:t>Blank on left and bullets on right. Can be used to insert a chart/diagram on the left and bullet points on the right.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310969" y="1057275"/>
            <a:ext cx="4572000" cy="478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13267" y="6137279"/>
            <a:ext cx="1416050" cy="377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F4E61-5F52-4B75-BBE7-30F16138BFA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78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ing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121920"/>
            <a:ext cx="1085088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&lt;heading&gt;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31520" y="1584960"/>
            <a:ext cx="10850880" cy="4632960"/>
          </a:xfrm>
        </p:spPr>
        <p:txBody>
          <a:bodyPr lIns="182880"/>
          <a:lstStyle>
            <a:lvl1pPr>
              <a:lnSpc>
                <a:spcPct val="90000"/>
              </a:lnSpc>
              <a:spcBef>
                <a:spcPts val="650"/>
              </a:spcBef>
              <a:defRPr/>
            </a:lvl1pPr>
            <a:lvl2pPr marL="604080">
              <a:lnSpc>
                <a:spcPct val="90000"/>
              </a:lnSpc>
              <a:spcBef>
                <a:spcPts val="650"/>
              </a:spcBef>
              <a:defRPr/>
            </a:lvl2pPr>
            <a:lvl3pPr>
              <a:lnSpc>
                <a:spcPct val="90000"/>
              </a:lnSpc>
              <a:spcBef>
                <a:spcPts val="650"/>
              </a:spcBef>
              <a:defRPr/>
            </a:lvl3pPr>
            <a:lvl4pPr>
              <a:lnSpc>
                <a:spcPct val="90000"/>
              </a:lnSpc>
              <a:spcBef>
                <a:spcPts val="650"/>
              </a:spcBef>
              <a:defRPr/>
            </a:lvl4pPr>
            <a:lvl5pPr>
              <a:lnSpc>
                <a:spcPct val="90000"/>
              </a:lnSpc>
              <a:spcBef>
                <a:spcPts val="650"/>
              </a:spcBef>
              <a:defRPr/>
            </a:lvl5pPr>
          </a:lstStyle>
          <a:p>
            <a:pPr lvl="0"/>
            <a:r>
              <a:rPr lang="en-US" dirty="0"/>
              <a:t>&lt;text&gt;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428A-A8F7-43D4-85D1-697E488B6452}" type="datetimeFigureOut">
              <a:rPr lang="en-CA" smtClean="0"/>
              <a:t>2022-11-14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8A565-756A-4327-A626-35FCFF75D984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" y="0"/>
            <a:ext cx="6096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20" tIns="49510" rIns="99020" bIns="49510" rtlCol="0" anchor="ctr"/>
          <a:lstStyle/>
          <a:p>
            <a:pPr algn="ctr"/>
            <a:endParaRPr lang="en-CA" sz="1949" dirty="0"/>
          </a:p>
        </p:txBody>
      </p:sp>
    </p:spTree>
    <p:extLst>
      <p:ext uri="{BB962C8B-B14F-4D97-AF65-F5344CB8AC3E}">
        <p14:creationId xmlns:p14="http://schemas.microsoft.com/office/powerpoint/2010/main" val="395162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" y="0"/>
            <a:ext cx="12189179" cy="6852754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601977" y="151179"/>
            <a:ext cx="9977587" cy="7801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43132" y="1549398"/>
            <a:ext cx="11329046" cy="4605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  <a:p>
            <a:pPr lvl="4"/>
            <a:endParaRPr lang="en-A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9020" y="6519910"/>
            <a:ext cx="702734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50" b="1">
                <a:solidFill>
                  <a:srgbClr val="504C4C"/>
                </a:solidFill>
                <a:latin typeface="Arial"/>
              </a:defRPr>
            </a:lvl1pPr>
          </a:lstStyle>
          <a:p>
            <a:fld id="{FD672053-D07A-C241-8544-9AF36918B7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2708" y="6519910"/>
            <a:ext cx="1840288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AU"/>
            </a:defPPr>
            <a:lvl1pPr marL="0" algn="r" defTabSz="457200" rtl="0" eaLnBrk="1" latinLnBrk="0" hangingPunct="1">
              <a:defRPr sz="800" b="1" kern="1200">
                <a:solidFill>
                  <a:srgbClr val="504C4C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650" b="1" dirty="0"/>
              <a:t>TELKWA COAL LIMITED</a:t>
            </a: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 flipV="1">
            <a:off x="1791553" y="6587643"/>
            <a:ext cx="9559335" cy="746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432708" y="1069458"/>
            <a:ext cx="11329046" cy="1031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2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35842" y="492929"/>
            <a:ext cx="641067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3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371338" rtl="0" eaLnBrk="1" latinLnBrk="0" hangingPunct="1">
        <a:spcBef>
          <a:spcPct val="0"/>
        </a:spcBef>
        <a:buNone/>
        <a:defRPr sz="2274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278503" indent="-278503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sz="1624" kern="1200">
          <a:solidFill>
            <a:srgbClr val="474746"/>
          </a:solidFill>
          <a:latin typeface="Arial"/>
          <a:ea typeface="+mn-ea"/>
          <a:cs typeface="Arial"/>
        </a:defRPr>
      </a:lvl1pPr>
      <a:lvl2pPr marL="603424" indent="-232086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–"/>
        <a:defRPr sz="1624" kern="1200">
          <a:solidFill>
            <a:srgbClr val="474746"/>
          </a:solidFill>
          <a:latin typeface="Arial"/>
          <a:ea typeface="+mn-ea"/>
          <a:cs typeface="Arial"/>
        </a:defRPr>
      </a:lvl2pPr>
      <a:lvl3pPr marL="928345" indent="-185669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sz="1624" kern="1200">
          <a:solidFill>
            <a:srgbClr val="474746"/>
          </a:solidFill>
          <a:latin typeface="Arial"/>
          <a:ea typeface="+mn-ea"/>
          <a:cs typeface="Arial"/>
        </a:defRPr>
      </a:lvl3pPr>
      <a:lvl4pPr marL="1299682" indent="-185669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–"/>
        <a:defRPr sz="1624" kern="1200">
          <a:solidFill>
            <a:srgbClr val="474746"/>
          </a:solidFill>
          <a:latin typeface="Arial"/>
          <a:ea typeface="+mn-ea"/>
          <a:cs typeface="Arial"/>
        </a:defRPr>
      </a:lvl4pPr>
      <a:lvl5pPr marL="1671020" indent="-185669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»"/>
        <a:defRPr sz="1624" kern="1200">
          <a:solidFill>
            <a:srgbClr val="474746"/>
          </a:solidFill>
          <a:latin typeface="Arial"/>
          <a:ea typeface="+mn-ea"/>
          <a:cs typeface="Arial"/>
        </a:defRPr>
      </a:lvl5pPr>
      <a:lvl6pPr marL="2042358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6pPr>
      <a:lvl7pPr marL="2413696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7pPr>
      <a:lvl8pPr marL="2785034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8pPr>
      <a:lvl9pPr marL="3156372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338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676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014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351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6689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027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599365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0703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wmv"/><Relationship Id="rId1" Type="http://schemas.openxmlformats.org/officeDocument/2006/relationships/video" Target="NULL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887538" y="3713163"/>
            <a:ext cx="8416925" cy="1211262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br>
              <a:rPr lang="en-GB" sz="4000" b="1" baseline="30000" dirty="0"/>
            </a:br>
            <a:br>
              <a:rPr lang="en-GB" sz="4000" b="1" baseline="30000" dirty="0"/>
            </a:br>
            <a:r>
              <a:rPr lang="en-GB" sz="3600" b="1" baseline="30000" dirty="0"/>
              <a:t>TENAS PROJECT</a:t>
            </a:r>
            <a:br>
              <a:rPr lang="en-GB" sz="3600" b="1" baseline="30000" dirty="0"/>
            </a:br>
            <a:r>
              <a:rPr lang="en-GB" sz="3600" b="1" baseline="30000" dirty="0"/>
              <a:t>Additional Info Supporting Telkwa Coal Response to Public Comments #536-4 and 558-3</a:t>
            </a:r>
            <a:endParaRPr lang="en-GB" sz="3600" b="1" baseline="30000" dirty="0">
              <a:solidFill>
                <a:schemeClr val="accent1"/>
              </a:solidFill>
            </a:endParaRPr>
          </a:p>
        </p:txBody>
      </p:sp>
      <p:sp>
        <p:nvSpPr>
          <p:cNvPr id="5" name="Subtitle 6"/>
          <p:cNvSpPr txBox="1">
            <a:spLocks/>
          </p:cNvSpPr>
          <p:nvPr/>
        </p:nvSpPr>
        <p:spPr>
          <a:xfrm>
            <a:off x="1702150" y="5939588"/>
            <a:ext cx="8731404" cy="3825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Tx/>
              <a:buNone/>
              <a:defRPr sz="2000" b="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1pPr>
            <a:lvl2pPr marL="36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Lucida Grande"/>
              <a:buChar char="›"/>
              <a:defRPr sz="20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2pPr>
            <a:lvl3pPr marL="54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sz="18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3pPr>
            <a:lvl4pPr marL="72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Lucida Grande"/>
              <a:buChar char="-"/>
              <a:defRPr sz="18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4pPr>
            <a:lvl5pPr marL="90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Arial"/>
              <a:buChar char="»"/>
              <a:defRPr sz="18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474746"/>
              </a:buClr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30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November 2022</a:t>
            </a:r>
          </a:p>
        </p:txBody>
      </p:sp>
    </p:spTree>
    <p:extLst>
      <p:ext uri="{BB962C8B-B14F-4D97-AF65-F5344CB8AC3E}">
        <p14:creationId xmlns:p14="http://schemas.microsoft.com/office/powerpoint/2010/main" val="410912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14B69B-0254-C7E9-1E89-3A84D0EE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977" y="0"/>
            <a:ext cx="10590023" cy="1066800"/>
          </a:xfrm>
        </p:spPr>
        <p:txBody>
          <a:bodyPr>
            <a:normAutofit/>
          </a:bodyPr>
          <a:lstStyle/>
          <a:p>
            <a:r>
              <a:rPr lang="en-US" sz="3200" dirty="0"/>
              <a:t>OVERVIEW</a:t>
            </a:r>
            <a:endParaRPr lang="en-CA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057B5D0-9D91-2F0B-0900-4AB75239C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41" y="1637349"/>
            <a:ext cx="11243917" cy="4802865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CONCERNS RAISED OVER: </a:t>
            </a:r>
          </a:p>
          <a:p>
            <a:endParaRPr lang="en-US" sz="1300" dirty="0"/>
          </a:p>
          <a:p>
            <a:pPr lvl="1"/>
            <a:r>
              <a:rPr lang="en-US" sz="2900" dirty="0"/>
              <a:t>How Area Will Look With Coal Mine</a:t>
            </a:r>
          </a:p>
          <a:p>
            <a:pPr lvl="1"/>
            <a:r>
              <a:rPr lang="en-US" sz="2900" dirty="0"/>
              <a:t>Resultant Dust Fall</a:t>
            </a:r>
          </a:p>
          <a:p>
            <a:pPr lvl="1"/>
            <a:endParaRPr lang="en-US" dirty="0"/>
          </a:p>
          <a:p>
            <a:r>
              <a:rPr lang="en-US" sz="3400" dirty="0"/>
              <a:t>PRESENTATION SHOWS HOW OPERATING FACILITIES LOOK IN OTHER COMMUNITIES AND THE LACK OF DUST ON SURROUNDING AREAS:</a:t>
            </a:r>
          </a:p>
          <a:p>
            <a:endParaRPr lang="en-US" sz="13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Jansen Rail Loadout in Colorado is Similar to Tenas Project Rail Loadout on Bulkley River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Black Warrior Surface Mine in Alabama is Similar to Tenas Project Mine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Powhaten Barge Loadout on River is Similar to Tenas Project Rail Loadout on Bulkley River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Example of What Tenas Access Corridor Road Will Look Like in Winter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Example of What Mine Infrastructure Complex Will Look Like in Winter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Examples of Blasting Plumes</a:t>
            </a:r>
          </a:p>
        </p:txBody>
      </p:sp>
    </p:spTree>
    <p:extLst>
      <p:ext uri="{BB962C8B-B14F-4D97-AF65-F5344CB8AC3E}">
        <p14:creationId xmlns:p14="http://schemas.microsoft.com/office/powerpoint/2010/main" val="2432527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186C06-71CC-74AA-C1BA-5B256E21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314" y="70945"/>
            <a:ext cx="9977587" cy="874193"/>
          </a:xfrm>
        </p:spPr>
        <p:txBody>
          <a:bodyPr>
            <a:noAutofit/>
          </a:bodyPr>
          <a:lstStyle/>
          <a:p>
            <a:r>
              <a:rPr lang="en-US" sz="3200" dirty="0"/>
              <a:t>JANSEN LOADOUT, COLORADO</a:t>
            </a:r>
            <a:endParaRPr lang="en-CA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3920C8-37C9-7F56-5994-B5A36459B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43" b="4686"/>
          <a:stretch/>
        </p:blipFill>
        <p:spPr>
          <a:xfrm>
            <a:off x="434339" y="1411207"/>
            <a:ext cx="8362057" cy="5020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558799-4B0D-9034-2A09-BAA38ACC548A}"/>
              </a:ext>
            </a:extLst>
          </p:cNvPr>
          <p:cNvSpPr txBox="1"/>
          <p:nvPr/>
        </p:nvSpPr>
        <p:spPr>
          <a:xfrm>
            <a:off x="9509528" y="1934045"/>
            <a:ext cx="224813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250 meters from Housing Subdivision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1 Train Every 2 Weeks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Operation Since August 2021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742731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1105DC-8DE2-B591-8DF2-23D34668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0"/>
            <a:ext cx="10744200" cy="924909"/>
          </a:xfrm>
        </p:spPr>
        <p:txBody>
          <a:bodyPr>
            <a:normAutofit/>
          </a:bodyPr>
          <a:lstStyle/>
          <a:p>
            <a:r>
              <a:rPr lang="en-US" sz="3200" dirty="0"/>
              <a:t>JANSEN LOADOUT, COLORADO</a:t>
            </a:r>
            <a:endParaRPr lang="en-CA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9B9A2-A0C0-4FAF-5237-6BAC12D00CF2}"/>
              </a:ext>
            </a:extLst>
          </p:cNvPr>
          <p:cNvSpPr txBox="1">
            <a:spLocks/>
          </p:cNvSpPr>
          <p:nvPr/>
        </p:nvSpPr>
        <p:spPr>
          <a:xfrm>
            <a:off x="0" y="1259087"/>
            <a:ext cx="12192000" cy="10820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200" dirty="0"/>
              <a:t>Coal Stockpile and Rail Loadout</a:t>
            </a:r>
          </a:p>
          <a:p>
            <a:pPr algn="ctr">
              <a:lnSpc>
                <a:spcPct val="100000"/>
              </a:lnSpc>
            </a:pPr>
            <a:r>
              <a:rPr lang="en-US" sz="2200" dirty="0"/>
              <a:t>Similar to How Tenas Project Will Look, </a:t>
            </a:r>
          </a:p>
          <a:p>
            <a:pPr algn="ctr">
              <a:lnSpc>
                <a:spcPct val="100000"/>
              </a:lnSpc>
            </a:pPr>
            <a:r>
              <a:rPr lang="en-US" sz="2200" dirty="0"/>
              <a:t>and Showing Lack of Dust in Surrounding Areas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BC8793-BC1E-57BA-1FE5-364DC7830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0434"/>
            <a:ext cx="5870143" cy="39134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0F4117-1D99-644F-4AF6-D124F67BD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858" y="2550434"/>
            <a:ext cx="5870142" cy="391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28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481CF4-DFC1-6D34-E9B8-50A0F045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JANSEN LOADOUT, COLORADO - VIDEO</a:t>
            </a:r>
            <a:endParaRPr lang="en-CA" sz="3200" dirty="0"/>
          </a:p>
        </p:txBody>
      </p:sp>
      <p:pic>
        <p:nvPicPr>
          <p:cNvPr id="4" name="IMG_12679474">
            <a:hlinkClick r:id="" action="ppaction://media"/>
            <a:extLst>
              <a:ext uri="{FF2B5EF4-FFF2-40B4-BE49-F238E27FC236}">
                <a16:creationId xmlns:a16="http://schemas.microsoft.com/office/drawing/2014/main" id="{61AF581A-5F20-B044-B0EF-85DAC369EB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87197" y="1249680"/>
            <a:ext cx="2964524" cy="5269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666657-B213-36CA-0C31-FA227A813C09}"/>
              </a:ext>
            </a:extLst>
          </p:cNvPr>
          <p:cNvSpPr txBox="1"/>
          <p:nvPr/>
        </p:nvSpPr>
        <p:spPr>
          <a:xfrm>
            <a:off x="666643" y="2249501"/>
            <a:ext cx="51321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Scroll over image and press PLAY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panoramic view of </a:t>
            </a:r>
            <a:br>
              <a:rPr lang="en-US" sz="2400" dirty="0"/>
            </a:br>
            <a:r>
              <a:rPr lang="en-US" sz="2400" dirty="0"/>
              <a:t>Coal Stockpile at Rail Loadout</a:t>
            </a:r>
            <a:endParaRPr lang="en-CA" sz="2400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3411AB7-CB5E-46BD-1AA9-8E38648A070C}"/>
              </a:ext>
            </a:extLst>
          </p:cNvPr>
          <p:cNvSpPr/>
          <p:nvPr/>
        </p:nvSpPr>
        <p:spPr>
          <a:xfrm rot="19807427">
            <a:off x="5143973" y="2273697"/>
            <a:ext cx="402470" cy="341697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155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D77706-9B69-EEB0-DAB4-F0FB9E6A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BLACK WARRIOR MINE, ALABAMA</a:t>
            </a:r>
            <a:endParaRPr lang="en-CA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FC3C86-27AA-512C-727E-950C2A624F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609" b="4906"/>
          <a:stretch/>
        </p:blipFill>
        <p:spPr>
          <a:xfrm>
            <a:off x="482767" y="1293038"/>
            <a:ext cx="9113886" cy="51667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6D45C8-B442-0F03-34C6-27A29BAC89B6}"/>
              </a:ext>
            </a:extLst>
          </p:cNvPr>
          <p:cNvSpPr txBox="1"/>
          <p:nvPr/>
        </p:nvSpPr>
        <p:spPr>
          <a:xfrm>
            <a:off x="9716654" y="2020609"/>
            <a:ext cx="21151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1.5 km from Housing Subdivision</a:t>
            </a:r>
          </a:p>
          <a:p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500 K tonnes per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20 Years In Operation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008409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C7AD02-0AD5-070A-AD9A-DAC32F6E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BLACK WARRIOR MINE, ALABAMA</a:t>
            </a:r>
            <a:endParaRPr lang="en-CA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AC93DE-6972-2C6C-F07D-95949590C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9609"/>
            <a:ext cx="5944115" cy="3962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8657F2-2020-DEA4-91EE-3067E032B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885" y="2509609"/>
            <a:ext cx="5944115" cy="39627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5A9F24-A0F1-3C74-8C4C-9F247C7827AF}"/>
              </a:ext>
            </a:extLst>
          </p:cNvPr>
          <p:cNvSpPr txBox="1"/>
          <p:nvPr/>
        </p:nvSpPr>
        <p:spPr>
          <a:xfrm>
            <a:off x="0" y="1402579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Showing Proximity to Housing Subdivision </a:t>
            </a:r>
          </a:p>
          <a:p>
            <a:pPr algn="ctr"/>
            <a:r>
              <a:rPr lang="en-US" sz="2400" dirty="0"/>
              <a:t>and Lack of Dust in Surrounding Environment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772588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531885-C7A4-6A98-CBAC-10D83938E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977" y="151179"/>
            <a:ext cx="10590023" cy="780152"/>
          </a:xfrm>
        </p:spPr>
        <p:txBody>
          <a:bodyPr>
            <a:noAutofit/>
          </a:bodyPr>
          <a:lstStyle/>
          <a:p>
            <a:r>
              <a:rPr lang="en-US" sz="3200" dirty="0"/>
              <a:t>POWHATEN BARGE LOADOUT FACILITY, ALABAMA</a:t>
            </a:r>
            <a:endParaRPr lang="en-CA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79127-F7B0-B50A-DB4E-20C434487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28" b="4427"/>
          <a:stretch/>
        </p:blipFill>
        <p:spPr>
          <a:xfrm>
            <a:off x="457200" y="1561395"/>
            <a:ext cx="5918791" cy="3356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8B6E05-332C-8A3B-9A2F-0F15804DC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807" y="2687974"/>
            <a:ext cx="5609471" cy="3737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37D7F6-A350-8636-EC91-EC7247369A17}"/>
              </a:ext>
            </a:extLst>
          </p:cNvPr>
          <p:cNvSpPr txBox="1"/>
          <p:nvPr/>
        </p:nvSpPr>
        <p:spPr>
          <a:xfrm>
            <a:off x="6534806" y="1860634"/>
            <a:ext cx="56094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500</a:t>
            </a:r>
            <a:r>
              <a:rPr lang="en-US" sz="1800" dirty="0"/>
              <a:t> </a:t>
            </a:r>
            <a:r>
              <a:rPr lang="en-US" sz="2400" dirty="0"/>
              <a:t>K tonnes per year</a:t>
            </a:r>
            <a:endParaRPr lang="en-CA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DE1C4-C4C1-0F1E-B3B5-BF2E83DC913D}"/>
              </a:ext>
            </a:extLst>
          </p:cNvPr>
          <p:cNvSpPr txBox="1"/>
          <p:nvPr/>
        </p:nvSpPr>
        <p:spPr>
          <a:xfrm>
            <a:off x="396764" y="5142489"/>
            <a:ext cx="59792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Note proximity to watercourse, and that coal dust is confined to the coal stockpiles areas only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61105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3100D-2CDB-B872-6A27-5D4AC461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Trend Mine, Tumbler Ridge, BC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491FC8-21D1-AD6D-9807-797B2430A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15" y="2828308"/>
            <a:ext cx="5445131" cy="365465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F1DB8F-A6D5-655A-E6E5-4697F3269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756" y="2817017"/>
            <a:ext cx="5524273" cy="366594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B798A9-62E9-1B39-5B19-DFDF990C34E3}"/>
              </a:ext>
            </a:extLst>
          </p:cNvPr>
          <p:cNvSpPr txBox="1"/>
          <p:nvPr/>
        </p:nvSpPr>
        <p:spPr>
          <a:xfrm>
            <a:off x="463454" y="1893687"/>
            <a:ext cx="5445131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US" dirty="0"/>
              <a:t>Tenas Access Corridor Road will look similar to the Trend Mine Coal Haul Road in the Winter. Note the lack of coal dust on the road and surrounding landscape.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2E8C17-10B3-79FD-B268-ECFF208588A6}"/>
              </a:ext>
            </a:extLst>
          </p:cNvPr>
          <p:cNvSpPr txBox="1"/>
          <p:nvPr/>
        </p:nvSpPr>
        <p:spPr>
          <a:xfrm>
            <a:off x="6283416" y="1893687"/>
            <a:ext cx="553895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dirty="0"/>
              <a:t>Example of what Tenas Coal Processing Plant will look like in the winter from a distance. Note the lack of visible coal dust in the air and the landscape.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9AD30-DBF7-E1EB-262D-135188E782B1}"/>
              </a:ext>
            </a:extLst>
          </p:cNvPr>
          <p:cNvSpPr txBox="1"/>
          <p:nvPr/>
        </p:nvSpPr>
        <p:spPr>
          <a:xfrm>
            <a:off x="18832" y="1300866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volume 1.5 million tonnes per year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781047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FA2D76-C5A7-03ED-F775-98606BC33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BLASTING – VIDEO 1</a:t>
            </a:r>
            <a:endParaRPr lang="en-CA" sz="3200" dirty="0"/>
          </a:p>
        </p:txBody>
      </p:sp>
      <p:pic>
        <p:nvPicPr>
          <p:cNvPr id="4" name="1610 d and e">
            <a:hlinkClick r:id="" action="ppaction://media"/>
            <a:extLst>
              <a:ext uri="{FF2B5EF4-FFF2-40B4-BE49-F238E27FC236}">
                <a16:creationId xmlns:a16="http://schemas.microsoft.com/office/drawing/2014/main" id="{C726C92C-A629-DE32-FE62-009C06CAF6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5876" y="1309346"/>
            <a:ext cx="6860504" cy="5144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A8D65B-9C1A-F97C-761B-92B538AF8CBD}"/>
              </a:ext>
            </a:extLst>
          </p:cNvPr>
          <p:cNvSpPr txBox="1"/>
          <p:nvPr/>
        </p:nvSpPr>
        <p:spPr>
          <a:xfrm>
            <a:off x="601841" y="2435085"/>
            <a:ext cx="25906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Scroll over image and press PLAY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blasting sequence and extent of dust plume</a:t>
            </a:r>
            <a:endParaRPr lang="en-CA" sz="2400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F10D61B-C5D8-3DBB-91A4-DECCF93E0E93}"/>
              </a:ext>
            </a:extLst>
          </p:cNvPr>
          <p:cNvSpPr/>
          <p:nvPr/>
        </p:nvSpPr>
        <p:spPr>
          <a:xfrm rot="19807427">
            <a:off x="2991281" y="2871140"/>
            <a:ext cx="402470" cy="341697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5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B72752-872C-4461-05C8-8DB0CD1FD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BLASTING – VIDEO 2</a:t>
            </a:r>
            <a:endParaRPr lang="en-CA" sz="3200" dirty="0"/>
          </a:p>
        </p:txBody>
      </p:sp>
      <p:pic>
        <p:nvPicPr>
          <p:cNvPr id="4" name="jan 5 10 1670 L pushback">
            <a:hlinkClick r:id="" action="ppaction://media"/>
            <a:extLst>
              <a:ext uri="{FF2B5EF4-FFF2-40B4-BE49-F238E27FC236}">
                <a16:creationId xmlns:a16="http://schemas.microsoft.com/office/drawing/2014/main" id="{62546EF2-341C-3138-83A8-0635BAD927B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73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55704" y="1292772"/>
            <a:ext cx="6919264" cy="51889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20A308-206C-FD5A-4180-44B5EE2E24AF}"/>
              </a:ext>
            </a:extLst>
          </p:cNvPr>
          <p:cNvSpPr txBox="1"/>
          <p:nvPr/>
        </p:nvSpPr>
        <p:spPr>
          <a:xfrm>
            <a:off x="527255" y="1994434"/>
            <a:ext cx="29411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Scroll over image and press PLAY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blasting sequence from a distance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extent of dust plume caused by blasting</a:t>
            </a:r>
            <a:endParaRPr lang="en-CA" sz="2400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C0132EE-B897-B6AF-BB6D-45588D161353}"/>
              </a:ext>
            </a:extLst>
          </p:cNvPr>
          <p:cNvSpPr/>
          <p:nvPr/>
        </p:nvSpPr>
        <p:spPr>
          <a:xfrm rot="19807427">
            <a:off x="2865686" y="2390426"/>
            <a:ext cx="402470" cy="341697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00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Custom 1">
      <a:dk1>
        <a:sysClr val="windowText" lastClr="000000"/>
      </a:dk1>
      <a:lt1>
        <a:sysClr val="window" lastClr="FFFFFF"/>
      </a:lt1>
      <a:dk2>
        <a:srgbClr val="323332"/>
      </a:dk2>
      <a:lt2>
        <a:srgbClr val="EEECE1"/>
      </a:lt2>
      <a:accent1>
        <a:srgbClr val="E47823"/>
      </a:accent1>
      <a:accent2>
        <a:srgbClr val="C0504D"/>
      </a:accent2>
      <a:accent3>
        <a:srgbClr val="9BBB59"/>
      </a:accent3>
      <a:accent4>
        <a:srgbClr val="474746"/>
      </a:accent4>
      <a:accent5>
        <a:srgbClr val="4BACC6"/>
      </a:accent5>
      <a:accent6>
        <a:srgbClr val="777877"/>
      </a:accent6>
      <a:hlink>
        <a:srgbClr val="E47823"/>
      </a:hlink>
      <a:folHlink>
        <a:srgbClr val="E478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B10CA77E2B8448BA9567667B6BF8E2" ma:contentTypeVersion="2" ma:contentTypeDescription="Create a new document." ma:contentTypeScope="" ma:versionID="384d0055705139021f8023d96d222256">
  <xsd:schema xmlns:xsd="http://www.w3.org/2001/XMLSchema" xmlns:xs="http://www.w3.org/2001/XMLSchema" xmlns:p="http://schemas.microsoft.com/office/2006/metadata/properties" xmlns:ns2="7de6d334-630e-480c-8dc8-18a52c7c2dd5" targetNamespace="http://schemas.microsoft.com/office/2006/metadata/properties" ma:root="true" ma:fieldsID="132f9f3ff6881ac019605fb27534c43d" ns2:_="">
    <xsd:import namespace="7de6d334-630e-480c-8dc8-18a52c7c2dd5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e6d334-630e-480c-8dc8-18a52c7c2d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7FCAA3-1561-4A0F-8410-6C5F6DC437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e6d334-630e-480c-8dc8-18a52c7c2d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D5CDD7-8EAD-4750-872F-10A1B5AF3453}">
  <ds:schemaRefs>
    <ds:schemaRef ds:uri="http://purl.org/dc/dcmitype/"/>
    <ds:schemaRef ds:uri="7de6d334-630e-480c-8dc8-18a52c7c2dd5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A5ADBB4-76C4-4616-BC93-C1CAD71700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375</Words>
  <Application>Microsoft Office PowerPoint</Application>
  <PresentationFormat>Widescreen</PresentationFormat>
  <Paragraphs>57</Paragraphs>
  <Slides>11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2_Office Theme</vt:lpstr>
      <vt:lpstr>  TENAS PROJECT Additional Info Supporting Telkwa Coal Response to Public Comments #536-4 and 558-3</vt:lpstr>
      <vt:lpstr>OVERVIEW</vt:lpstr>
      <vt:lpstr>JANSEN LOADOUT, COLORADO</vt:lpstr>
      <vt:lpstr>JANSEN LOADOUT, COLORADO</vt:lpstr>
      <vt:lpstr>JANSEN LOADOUT, COLORADO - VIDEO</vt:lpstr>
      <vt:lpstr>BLACK WARRIOR MINE, ALABAMA</vt:lpstr>
      <vt:lpstr>BLACK WARRIOR MINE, ALABAMA</vt:lpstr>
      <vt:lpstr>POWHATEN BARGE LOADOUT FACILITY, ALABAMA</vt:lpstr>
      <vt:lpstr>Trend Mine, Tumbler Ridge, BC</vt:lpstr>
      <vt:lpstr>BLASTING – VIDEO 1</vt:lpstr>
      <vt:lpstr>BLASTING – VIDEO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Powhaten Loadout Colorado</dc:title>
  <dc:creator>Dan Farmer</dc:creator>
  <cp:lastModifiedBy>Rodgers, Matthew EAO:EX</cp:lastModifiedBy>
  <cp:revision>16</cp:revision>
  <dcterms:created xsi:type="dcterms:W3CDTF">2022-08-09T00:13:23Z</dcterms:created>
  <dcterms:modified xsi:type="dcterms:W3CDTF">2022-11-14T23:08:52Z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0x01010009B10CA77E2B8448BA9567667B6BF8E2</vt:lpwstr>
  </property>
</Properties>
</file>